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Rational Numbers</a:t>
            </a:r>
            <a:br>
              <a:rPr lang="en-US" b="1" dirty="0" smtClean="0"/>
            </a:br>
            <a:r>
              <a:rPr lang="en-US" dirty="0" smtClean="0"/>
              <a:t>CHAPTER </a:t>
            </a:r>
            <a:r>
              <a:rPr lang="en-US" b="1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09" r="15247" b="2859"/>
          <a:stretch>
            <a:fillRect/>
          </a:stretch>
        </p:blipFill>
        <p:spPr bwMode="auto">
          <a:xfrm rot="5400000">
            <a:off x="1676401" y="152399"/>
            <a:ext cx="5029199" cy="74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Natural </a:t>
            </a:r>
            <a:r>
              <a:rPr lang="en-US" sz="2800" dirty="0" err="1" smtClean="0"/>
              <a:t>nos</a:t>
            </a:r>
            <a:r>
              <a:rPr lang="en-US" sz="1800" dirty="0" smtClean="0"/>
              <a:t>- counting starting from 1 i.e. 1,2,3,4,…..</a:t>
            </a:r>
          </a:p>
          <a:p>
            <a:r>
              <a:rPr lang="en-US" sz="2800" dirty="0" smtClean="0"/>
              <a:t>Whole </a:t>
            </a:r>
            <a:r>
              <a:rPr lang="en-US" sz="2800" dirty="0" err="1" smtClean="0"/>
              <a:t>nos</a:t>
            </a:r>
            <a:r>
              <a:rPr lang="en-US" sz="1800" dirty="0" smtClean="0"/>
              <a:t>- counting </a:t>
            </a:r>
            <a:r>
              <a:rPr lang="en-US" sz="1800" dirty="0" err="1" smtClean="0"/>
              <a:t>nos</a:t>
            </a:r>
            <a:r>
              <a:rPr lang="en-US" sz="1800" dirty="0" smtClean="0"/>
              <a:t> and zero i.e. 0,1,2,3….</a:t>
            </a:r>
          </a:p>
          <a:p>
            <a:r>
              <a:rPr lang="en-US" sz="2800" dirty="0" smtClean="0"/>
              <a:t>Integers</a:t>
            </a:r>
            <a:r>
              <a:rPr lang="en-US" sz="1800" dirty="0" smtClean="0"/>
              <a:t>- Integers are a bigger collection of numbers which is formed by whole numbers and their negatives i.e.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 …..-3,-2,-1,0,1,2,3……</a:t>
            </a:r>
          </a:p>
          <a:p>
            <a:r>
              <a:rPr lang="en-US" sz="2800" dirty="0" smtClean="0"/>
              <a:t>Rational </a:t>
            </a:r>
            <a:r>
              <a:rPr lang="en-US" sz="2800" dirty="0" err="1" smtClean="0"/>
              <a:t>nos</a:t>
            </a:r>
            <a:r>
              <a:rPr lang="en-US" sz="1800" dirty="0" smtClean="0"/>
              <a:t>- </a:t>
            </a:r>
            <a:r>
              <a:rPr lang="en-US" sz="1800" dirty="0" smtClean="0"/>
              <a:t>a number which can be written in the </a:t>
            </a:r>
            <a:r>
              <a:rPr lang="en-US" sz="1800" dirty="0" smtClean="0"/>
              <a:t>form of p/q, </a:t>
            </a:r>
            <a:r>
              <a:rPr lang="en-US" sz="1800" dirty="0" smtClean="0"/>
              <a:t>where </a:t>
            </a:r>
            <a:r>
              <a:rPr lang="en-US" sz="1800" i="1" dirty="0" smtClean="0"/>
              <a:t>p and q are </a:t>
            </a:r>
            <a:r>
              <a:rPr lang="en-US" sz="1800" i="1" dirty="0" smtClean="0"/>
              <a:t>integers </a:t>
            </a:r>
            <a:r>
              <a:rPr lang="en-US" sz="1800" dirty="0" smtClean="0"/>
              <a:t>and </a:t>
            </a:r>
            <a:r>
              <a:rPr lang="en-US" sz="1800" i="1" dirty="0" smtClean="0"/>
              <a:t>q ≠ 0 is called a </a:t>
            </a:r>
            <a:r>
              <a:rPr lang="en-US" sz="1800" b="1" i="1" dirty="0" smtClean="0"/>
              <a:t>rational number. For </a:t>
            </a:r>
            <a:r>
              <a:rPr lang="en-US" sz="1800" b="1" i="1" dirty="0" smtClean="0"/>
              <a:t>example, </a:t>
            </a:r>
            <a:r>
              <a:rPr lang="en-US" sz="1800" dirty="0" smtClean="0"/>
              <a:t>2 ̸ 3,-6 ̸ 7, 2, 0 are </a:t>
            </a:r>
            <a:r>
              <a:rPr lang="en-US" sz="1800" dirty="0" smtClean="0"/>
              <a:t>all </a:t>
            </a:r>
            <a:r>
              <a:rPr lang="en-US" sz="1800" dirty="0" smtClean="0"/>
              <a:t>rational numbers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Properties of Rational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9600" b="1" dirty="0" smtClean="0"/>
              <a:t>1.  Closure</a:t>
            </a:r>
          </a:p>
          <a:p>
            <a:pPr marL="514350" indent="-514350">
              <a:buNone/>
            </a:pPr>
            <a:endParaRPr lang="en-US" sz="6700" b="1" dirty="0" smtClean="0"/>
          </a:p>
          <a:p>
            <a:r>
              <a:rPr lang="en-US" sz="6400" dirty="0" smtClean="0"/>
              <a:t> </a:t>
            </a:r>
            <a:r>
              <a:rPr lang="en-US" sz="6400" dirty="0" smtClean="0"/>
              <a:t>Addition 0 + 5 = 5, a whole </a:t>
            </a:r>
            <a:r>
              <a:rPr lang="en-US" sz="6400" dirty="0" smtClean="0"/>
              <a:t>number .Whole numbers </a:t>
            </a:r>
            <a:r>
              <a:rPr lang="en-US" sz="6400" dirty="0" smtClean="0"/>
              <a:t>are </a:t>
            </a:r>
            <a:r>
              <a:rPr lang="en-US" sz="6400" dirty="0" smtClean="0"/>
              <a:t>closed under addition.</a:t>
            </a:r>
            <a:endParaRPr lang="en-US" sz="6400" dirty="0" smtClean="0"/>
          </a:p>
          <a:p>
            <a:pPr>
              <a:buNone/>
            </a:pPr>
            <a:r>
              <a:rPr lang="en-US" sz="6400" dirty="0" smtClean="0"/>
              <a:t>      In </a:t>
            </a:r>
            <a:r>
              <a:rPr lang="en-US" sz="6400" dirty="0" smtClean="0"/>
              <a:t>general, </a:t>
            </a:r>
            <a:r>
              <a:rPr lang="en-US" sz="6400" i="1" dirty="0" smtClean="0"/>
              <a:t>a + b is a </a:t>
            </a:r>
            <a:r>
              <a:rPr lang="en-US" sz="6400" i="1" dirty="0" smtClean="0"/>
              <a:t>whole </a:t>
            </a:r>
            <a:r>
              <a:rPr lang="en-US" sz="6400" dirty="0" smtClean="0"/>
              <a:t>number </a:t>
            </a:r>
            <a:r>
              <a:rPr lang="en-US" sz="6400" dirty="0" smtClean="0"/>
              <a:t>for any </a:t>
            </a:r>
            <a:r>
              <a:rPr lang="en-US" sz="6400" dirty="0" smtClean="0"/>
              <a:t>two whole numbers </a:t>
            </a:r>
            <a:r>
              <a:rPr lang="en-US" sz="6400" i="1" dirty="0" smtClean="0"/>
              <a:t>a and b</a:t>
            </a:r>
            <a:r>
              <a:rPr lang="en-US" sz="6400" i="1" dirty="0" smtClean="0"/>
              <a:t>.</a:t>
            </a:r>
          </a:p>
          <a:p>
            <a:pPr>
              <a:buNone/>
            </a:pPr>
            <a:endParaRPr lang="en-US" sz="6400" i="1" dirty="0" smtClean="0"/>
          </a:p>
          <a:p>
            <a:r>
              <a:rPr lang="en-US" sz="6400" dirty="0" smtClean="0"/>
              <a:t>Subtraction 5 – 7 = – 2, which is not a </a:t>
            </a:r>
            <a:r>
              <a:rPr lang="en-US" sz="6400" dirty="0" smtClean="0"/>
              <a:t>whole number. Whole numbers </a:t>
            </a:r>
            <a:r>
              <a:rPr lang="en-US" sz="6400" dirty="0" smtClean="0"/>
              <a:t>are </a:t>
            </a:r>
            <a:r>
              <a:rPr lang="en-US" sz="6400" b="1" dirty="0" smtClean="0"/>
              <a:t>not </a:t>
            </a:r>
            <a:r>
              <a:rPr lang="en-US" sz="6400" b="1" dirty="0" smtClean="0"/>
              <a:t>closed</a:t>
            </a:r>
            <a:r>
              <a:rPr lang="en-US" sz="6400" dirty="0" smtClean="0"/>
              <a:t> </a:t>
            </a:r>
            <a:r>
              <a:rPr lang="en-US" sz="6400" dirty="0" smtClean="0"/>
              <a:t>under subtraction</a:t>
            </a:r>
            <a:r>
              <a:rPr lang="en-US" sz="6400" dirty="0" smtClean="0"/>
              <a:t>.</a:t>
            </a:r>
            <a:r>
              <a:rPr lang="en-US" sz="6400" dirty="0" smtClean="0"/>
              <a:t> </a:t>
            </a:r>
            <a:endParaRPr lang="en-US" sz="6400" dirty="0" smtClean="0"/>
          </a:p>
          <a:p>
            <a:pPr>
              <a:buNone/>
            </a:pPr>
            <a:endParaRPr lang="en-US" sz="6400" dirty="0" smtClean="0"/>
          </a:p>
          <a:p>
            <a:r>
              <a:rPr lang="en-US" sz="6400" dirty="0" smtClean="0"/>
              <a:t>Multiplication </a:t>
            </a:r>
            <a:r>
              <a:rPr lang="en-US" sz="6400" dirty="0" smtClean="0"/>
              <a:t>0 × 3 = 0, a whole </a:t>
            </a:r>
            <a:r>
              <a:rPr lang="en-US" sz="6400" dirty="0" smtClean="0"/>
              <a:t>number. </a:t>
            </a:r>
            <a:r>
              <a:rPr lang="en-US" sz="6400" dirty="0" smtClean="0"/>
              <a:t>Whole numbers are </a:t>
            </a:r>
            <a:r>
              <a:rPr lang="en-US" sz="6400" dirty="0" smtClean="0"/>
              <a:t>closed under </a:t>
            </a:r>
            <a:r>
              <a:rPr lang="en-US" sz="6400" dirty="0" smtClean="0"/>
              <a:t>multiplication.</a:t>
            </a:r>
          </a:p>
          <a:p>
            <a:pPr>
              <a:buNone/>
            </a:pPr>
            <a:r>
              <a:rPr lang="en-US" sz="6400" dirty="0" smtClean="0"/>
              <a:t> </a:t>
            </a:r>
            <a:r>
              <a:rPr lang="en-US" sz="6400" dirty="0" smtClean="0"/>
              <a:t>       In </a:t>
            </a:r>
            <a:r>
              <a:rPr lang="en-US" sz="6400" dirty="0" smtClean="0"/>
              <a:t>general, if </a:t>
            </a:r>
            <a:r>
              <a:rPr lang="en-US" sz="6400" i="1" dirty="0" smtClean="0"/>
              <a:t>a and b are any </a:t>
            </a:r>
            <a:r>
              <a:rPr lang="en-US" sz="6400" i="1" dirty="0" smtClean="0"/>
              <a:t>two </a:t>
            </a:r>
            <a:r>
              <a:rPr lang="en-US" sz="6400" dirty="0" smtClean="0"/>
              <a:t>whole </a:t>
            </a:r>
            <a:r>
              <a:rPr lang="en-US" sz="6400" dirty="0" smtClean="0"/>
              <a:t>numbers, their product </a:t>
            </a:r>
            <a:r>
              <a:rPr lang="en-US" sz="6400" i="1" dirty="0" err="1" smtClean="0"/>
              <a:t>ab</a:t>
            </a:r>
            <a:r>
              <a:rPr lang="en-US" sz="6400" i="1" dirty="0" smtClean="0"/>
              <a:t> </a:t>
            </a:r>
            <a:r>
              <a:rPr lang="en-US" sz="6400" dirty="0" smtClean="0"/>
              <a:t>is </a:t>
            </a:r>
            <a:r>
              <a:rPr lang="en-US" sz="6400" dirty="0" smtClean="0"/>
              <a:t>a whole number</a:t>
            </a:r>
            <a:r>
              <a:rPr lang="en-US" sz="6400" dirty="0" smtClean="0"/>
              <a:t>.</a:t>
            </a:r>
          </a:p>
          <a:p>
            <a:pPr>
              <a:buNone/>
            </a:pPr>
            <a:endParaRPr lang="en-US" sz="6400" dirty="0" smtClean="0"/>
          </a:p>
          <a:p>
            <a:r>
              <a:rPr lang="en-US" sz="6400" dirty="0" smtClean="0"/>
              <a:t>Division 5 ÷ 8 </a:t>
            </a:r>
            <a:r>
              <a:rPr lang="en-US" sz="6400" dirty="0" smtClean="0"/>
              <a:t>=5 ̸ 8, </a:t>
            </a:r>
            <a:r>
              <a:rPr lang="en-US" sz="6400" dirty="0" smtClean="0"/>
              <a:t>which is not </a:t>
            </a:r>
            <a:r>
              <a:rPr lang="en-US" sz="6400" dirty="0" smtClean="0"/>
              <a:t>a whole </a:t>
            </a:r>
            <a:r>
              <a:rPr lang="en-US" sz="6400" dirty="0" smtClean="0"/>
              <a:t>number</a:t>
            </a:r>
            <a:r>
              <a:rPr lang="en-US" sz="6400" dirty="0" smtClean="0"/>
              <a:t>.</a:t>
            </a:r>
            <a:r>
              <a:rPr lang="en-US" sz="6400" dirty="0" smtClean="0"/>
              <a:t> Whole numbers are </a:t>
            </a:r>
            <a:r>
              <a:rPr lang="en-US" sz="6400" b="1" dirty="0" smtClean="0"/>
              <a:t>not </a:t>
            </a:r>
            <a:r>
              <a:rPr lang="en-US" sz="6400" b="1" dirty="0" smtClean="0"/>
              <a:t>closed </a:t>
            </a:r>
            <a:r>
              <a:rPr lang="en-US" sz="6400" dirty="0" smtClean="0"/>
              <a:t>under </a:t>
            </a:r>
            <a:r>
              <a:rPr lang="en-US" sz="6400" dirty="0" smtClean="0"/>
              <a:t>division</a:t>
            </a:r>
            <a:r>
              <a:rPr lang="en-US" sz="6400" dirty="0" smtClean="0"/>
              <a:t>.</a:t>
            </a:r>
          </a:p>
          <a:p>
            <a:pPr>
              <a:buNone/>
            </a:pPr>
            <a:endParaRPr lang="en-US" sz="6400" dirty="0" smtClean="0"/>
          </a:p>
          <a:p>
            <a:r>
              <a:rPr lang="en-US" sz="6400" dirty="0" smtClean="0"/>
              <a:t>Similarly natural </a:t>
            </a:r>
            <a:r>
              <a:rPr lang="en-US" sz="6400" dirty="0" smtClean="0"/>
              <a:t>numbers are closed under addition and multiplication </a:t>
            </a:r>
            <a:r>
              <a:rPr lang="en-US" sz="6400" dirty="0" smtClean="0"/>
              <a:t>but not </a:t>
            </a:r>
            <a:r>
              <a:rPr lang="en-US" sz="6400" dirty="0" smtClean="0"/>
              <a:t>under subtraction and division.</a:t>
            </a:r>
            <a:endParaRPr lang="en-US" sz="6400" dirty="0" smtClean="0"/>
          </a:p>
          <a:p>
            <a:endParaRPr lang="en-US" sz="6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5821363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 Similarly integers are closed under addition, subtraction and multiplication but not under division.</a:t>
            </a:r>
          </a:p>
          <a:p>
            <a:endParaRPr lang="en-US" sz="2100" dirty="0" smtClean="0"/>
          </a:p>
          <a:p>
            <a:r>
              <a:rPr lang="en-US" sz="2100" dirty="0" smtClean="0"/>
              <a:t>Similarly rational numbers are closed under addition, subtraction and multiplication but not under division.</a:t>
            </a:r>
          </a:p>
          <a:p>
            <a:pPr marL="514350" indent="-514350">
              <a:buNone/>
            </a:pPr>
            <a:endParaRPr lang="en-US" sz="2100" dirty="0" smtClean="0"/>
          </a:p>
          <a:p>
            <a:pPr marL="514350" indent="-514350">
              <a:buNone/>
            </a:pPr>
            <a:r>
              <a:rPr lang="en-US" sz="2600" b="1" dirty="0" smtClean="0"/>
              <a:t>2. </a:t>
            </a:r>
            <a:r>
              <a:rPr lang="en-US" sz="2600" b="1" dirty="0" err="1" smtClean="0"/>
              <a:t>Commutativity</a:t>
            </a:r>
            <a:endParaRPr lang="en-US" sz="2600" b="1" dirty="0" smtClean="0"/>
          </a:p>
          <a:p>
            <a:pPr marL="514350" indent="-514350">
              <a:buNone/>
            </a:pPr>
            <a:endParaRPr lang="en-US" sz="2600" b="1" dirty="0" smtClean="0"/>
          </a:p>
          <a:p>
            <a:r>
              <a:rPr lang="en-US" sz="2100" dirty="0" smtClean="0"/>
              <a:t>Addition 0 + 7 = 7 + 0 = 7 Addition is </a:t>
            </a:r>
            <a:r>
              <a:rPr lang="en-US" sz="2100" dirty="0" err="1" smtClean="0"/>
              <a:t>commutative.For</a:t>
            </a:r>
            <a:r>
              <a:rPr lang="en-US" sz="2100" dirty="0" smtClean="0"/>
              <a:t> any two whole numbers </a:t>
            </a:r>
            <a:r>
              <a:rPr lang="en-US" sz="2100" i="1" dirty="0" smtClean="0"/>
              <a:t>a and </a:t>
            </a:r>
            <a:r>
              <a:rPr lang="en-US" sz="2100" i="1" dirty="0" err="1" smtClean="0"/>
              <a:t>b,a</a:t>
            </a:r>
            <a:r>
              <a:rPr lang="en-US" sz="2100" i="1" dirty="0" smtClean="0"/>
              <a:t> + b = b + a</a:t>
            </a:r>
          </a:p>
          <a:p>
            <a:endParaRPr lang="en-US" sz="2100" i="1" dirty="0" smtClean="0"/>
          </a:p>
          <a:p>
            <a:r>
              <a:rPr lang="en-US" sz="2100" dirty="0" smtClean="0"/>
              <a:t>For whole </a:t>
            </a:r>
            <a:r>
              <a:rPr lang="en-US" sz="2100" dirty="0" err="1" smtClean="0"/>
              <a:t>nos</a:t>
            </a:r>
            <a:r>
              <a:rPr lang="en-US" sz="2100" dirty="0" smtClean="0"/>
              <a:t> Subtraction and division is not commutative but Multiplication is commutative.</a:t>
            </a:r>
          </a:p>
          <a:p>
            <a:endParaRPr lang="en-US" sz="2100" dirty="0" smtClean="0"/>
          </a:p>
          <a:p>
            <a:r>
              <a:rPr lang="en-US" sz="2100" dirty="0" smtClean="0"/>
              <a:t>Similarly natural </a:t>
            </a:r>
            <a:r>
              <a:rPr lang="en-US" sz="2100" dirty="0" err="1" smtClean="0"/>
              <a:t>nos</a:t>
            </a:r>
            <a:r>
              <a:rPr lang="en-US" sz="2100" dirty="0" smtClean="0"/>
              <a:t> are commutative under addition and multiplication but not commutative under subtraction and division.</a:t>
            </a:r>
          </a:p>
          <a:p>
            <a:endParaRPr lang="en-US" sz="2100" dirty="0" smtClean="0"/>
          </a:p>
          <a:p>
            <a:r>
              <a:rPr lang="en-US" sz="2100" dirty="0" smtClean="0"/>
              <a:t>Integers are commutative under addition and multiplication but not commutative under subtraction and division.</a:t>
            </a:r>
          </a:p>
          <a:p>
            <a:endParaRPr lang="en-US" sz="2100" dirty="0" smtClean="0"/>
          </a:p>
          <a:p>
            <a:r>
              <a:rPr lang="en-US" sz="2100" dirty="0" smtClean="0"/>
              <a:t>Rational  </a:t>
            </a:r>
            <a:r>
              <a:rPr lang="en-US" sz="2100" dirty="0" err="1" smtClean="0"/>
              <a:t>nos</a:t>
            </a:r>
            <a:r>
              <a:rPr lang="en-US" sz="2100" dirty="0" smtClean="0"/>
              <a:t> are commutative under addition and multiplication but not commutative under subtraction and division.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57451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US" sz="4500" b="1" dirty="0" smtClean="0"/>
              <a:t>3. </a:t>
            </a:r>
            <a:r>
              <a:rPr lang="en-US" sz="4500" b="1" dirty="0" err="1" smtClean="0"/>
              <a:t>Associativity</a:t>
            </a:r>
            <a:endParaRPr lang="en-US" sz="4500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r>
              <a:rPr lang="en-US" dirty="0" smtClean="0"/>
              <a:t>Multiplication </a:t>
            </a:r>
            <a:r>
              <a:rPr lang="en-US" dirty="0" smtClean="0"/>
              <a:t> </a:t>
            </a:r>
            <a:r>
              <a:rPr lang="en-US" dirty="0" smtClean="0"/>
              <a:t>7 × (2 × 5) = (7 × 2) × </a:t>
            </a:r>
            <a:r>
              <a:rPr lang="en-US" dirty="0" smtClean="0"/>
              <a:t>5.For </a:t>
            </a:r>
            <a:r>
              <a:rPr lang="en-US" dirty="0" smtClean="0"/>
              <a:t>any three whole numbers </a:t>
            </a:r>
            <a:r>
              <a:rPr lang="en-US" i="1" dirty="0" smtClean="0"/>
              <a:t>a, b and c</a:t>
            </a:r>
          </a:p>
          <a:p>
            <a:pPr>
              <a:buNone/>
            </a:pPr>
            <a:r>
              <a:rPr lang="pt-BR" i="1" dirty="0" smtClean="0"/>
              <a:t>     </a:t>
            </a:r>
            <a:r>
              <a:rPr lang="pt-BR" i="1" dirty="0" smtClean="0"/>
              <a:t>a × (b × c) = (a × b) × </a:t>
            </a:r>
            <a:r>
              <a:rPr lang="pt-BR" i="1" dirty="0" smtClean="0"/>
              <a:t>c</a:t>
            </a:r>
            <a:r>
              <a:rPr lang="en-US" i="1" dirty="0" smtClean="0"/>
              <a:t> .</a:t>
            </a:r>
            <a:r>
              <a:rPr lang="en-US" dirty="0" smtClean="0"/>
              <a:t>Multiplication </a:t>
            </a:r>
            <a:r>
              <a:rPr lang="en-US" dirty="0" smtClean="0"/>
              <a:t>is </a:t>
            </a:r>
            <a:r>
              <a:rPr lang="en-US" dirty="0" smtClean="0"/>
              <a:t>associative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Whole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associative </a:t>
            </a:r>
            <a:r>
              <a:rPr lang="en-US" dirty="0" smtClean="0"/>
              <a:t>under addition and multiplication but not commutative under subtraction and division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Natural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associative </a:t>
            </a:r>
            <a:r>
              <a:rPr lang="en-US" dirty="0" smtClean="0"/>
              <a:t>under addition and multiplication but not commutative under subtraction and division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Integers </a:t>
            </a:r>
            <a:r>
              <a:rPr lang="en-US" dirty="0" smtClean="0"/>
              <a:t>are </a:t>
            </a:r>
            <a:r>
              <a:rPr lang="en-US" dirty="0" smtClean="0"/>
              <a:t>associative </a:t>
            </a:r>
            <a:r>
              <a:rPr lang="en-US" dirty="0" smtClean="0"/>
              <a:t>under addition and multiplication but not commutative under subtraction and division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Rational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associative </a:t>
            </a:r>
            <a:r>
              <a:rPr lang="en-US" dirty="0" smtClean="0"/>
              <a:t>under addition and multiplication but not commutative under subtraction and division.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5821363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smtClean="0"/>
              <a:t>Zero is </a:t>
            </a:r>
            <a:r>
              <a:rPr lang="en-US" i="1" dirty="0" smtClean="0"/>
              <a:t>called </a:t>
            </a:r>
            <a:r>
              <a:rPr lang="en-US" i="1" dirty="0" smtClean="0"/>
              <a:t>the </a:t>
            </a:r>
            <a:r>
              <a:rPr lang="en-US" i="1" dirty="0" smtClean="0"/>
              <a:t>additive identity </a:t>
            </a:r>
            <a:r>
              <a:rPr lang="en-US" i="1" dirty="0" smtClean="0"/>
              <a:t>for </a:t>
            </a:r>
            <a:r>
              <a:rPr lang="en-US" i="1" dirty="0" smtClean="0"/>
              <a:t>rational </a:t>
            </a:r>
            <a:r>
              <a:rPr lang="en-US" i="1" dirty="0" err="1" smtClean="0"/>
              <a:t>nos</a:t>
            </a:r>
            <a:r>
              <a:rPr lang="en-US" i="1" dirty="0" smtClean="0"/>
              <a:t>, integers </a:t>
            </a:r>
            <a:r>
              <a:rPr lang="en-US" i="1" dirty="0" smtClean="0"/>
              <a:t>and whole </a:t>
            </a:r>
            <a:r>
              <a:rPr lang="en-US" i="1" dirty="0" smtClean="0"/>
              <a:t>numbers.</a:t>
            </a:r>
          </a:p>
          <a:p>
            <a:pPr>
              <a:buNone/>
            </a:pPr>
            <a:r>
              <a:rPr lang="en-US" i="1" dirty="0" smtClean="0"/>
              <a:t>    ex - </a:t>
            </a:r>
            <a:r>
              <a:rPr lang="en-US" dirty="0" smtClean="0"/>
              <a:t>2 </a:t>
            </a:r>
            <a:r>
              <a:rPr lang="en-US" dirty="0" smtClean="0"/>
              <a:t>+ 0 = 0 + 2 = </a:t>
            </a:r>
            <a:r>
              <a:rPr lang="en-US" dirty="0" smtClean="0"/>
              <a:t>2</a:t>
            </a:r>
            <a:r>
              <a:rPr lang="en-US" i="1" dirty="0" smtClean="0"/>
              <a:t> 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1 </a:t>
            </a:r>
            <a:r>
              <a:rPr lang="en-US" i="1" dirty="0" smtClean="0"/>
              <a:t>is the multiplicative identity for rational numbers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  ex - </a:t>
            </a:r>
            <a:r>
              <a:rPr lang="en-US" dirty="0" smtClean="0"/>
              <a:t>5 × 1 = 5 = 1 × </a:t>
            </a:r>
            <a:r>
              <a:rPr lang="en-US" dirty="0" smtClean="0"/>
              <a:t>5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Negative or additive inverse- </a:t>
            </a:r>
          </a:p>
          <a:p>
            <a:pPr>
              <a:buNone/>
            </a:pPr>
            <a:r>
              <a:rPr lang="en-US" dirty="0" smtClean="0"/>
              <a:t>    Ex- 2 is the additive inverse of -2 and vice versa. Similarly, -3/5 is the additive inverse of 3/5.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Reciprocal or multiplicative inverse-</a:t>
            </a:r>
          </a:p>
          <a:p>
            <a:pPr>
              <a:buNone/>
            </a:pPr>
            <a:r>
              <a:rPr lang="en-US" dirty="0" smtClean="0"/>
              <a:t>     ex- 2/3 is the multiplicative inverse of 3/2 and vice versa. Similarly, -5/7 is the multiplicative inverse of 7/-5.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800" dirty="0" smtClean="0"/>
              <a:t>4. </a:t>
            </a:r>
            <a:r>
              <a:rPr lang="en-US" sz="3800" b="1" dirty="0" err="1" smtClean="0"/>
              <a:t>Distributivity</a:t>
            </a:r>
            <a:r>
              <a:rPr lang="en-US" sz="3800" b="1" dirty="0" smtClean="0"/>
              <a:t> of multiplication over addition for rational numbers</a:t>
            </a:r>
          </a:p>
          <a:p>
            <a:r>
              <a:rPr lang="en-US" dirty="0" smtClean="0"/>
              <a:t>For all rational numbers </a:t>
            </a:r>
            <a:r>
              <a:rPr lang="en-US" i="1" dirty="0" smtClean="0"/>
              <a:t>a, b </a:t>
            </a:r>
            <a:r>
              <a:rPr lang="en-US" dirty="0" smtClean="0"/>
              <a:t>and </a:t>
            </a:r>
            <a:r>
              <a:rPr lang="en-US" i="1" dirty="0" smtClean="0"/>
              <a:t>c,</a:t>
            </a:r>
          </a:p>
          <a:p>
            <a:pPr>
              <a:buNone/>
            </a:pPr>
            <a:r>
              <a:rPr lang="en-US" i="1" dirty="0" smtClean="0"/>
              <a:t>    a (b + c) = </a:t>
            </a:r>
            <a:r>
              <a:rPr lang="en-US" i="1" dirty="0" err="1" smtClean="0"/>
              <a:t>ab</a:t>
            </a:r>
            <a:r>
              <a:rPr lang="en-US" i="1" dirty="0" smtClean="0"/>
              <a:t> + ac</a:t>
            </a:r>
          </a:p>
          <a:p>
            <a:pPr>
              <a:buNone/>
            </a:pPr>
            <a:r>
              <a:rPr lang="en-US" i="1" dirty="0" smtClean="0"/>
              <a:t>    a (b – c) = </a:t>
            </a:r>
            <a:r>
              <a:rPr lang="en-US" i="1" dirty="0" err="1" smtClean="0"/>
              <a:t>ab</a:t>
            </a:r>
            <a:r>
              <a:rPr lang="en-US" i="1" dirty="0" smtClean="0"/>
              <a:t> – ac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Distributive property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418"/>
          <a:stretch>
            <a:fillRect/>
          </a:stretch>
        </p:blipFill>
        <p:spPr bwMode="auto">
          <a:xfrm>
            <a:off x="990600" y="1524000"/>
            <a:ext cx="6522508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989" b="29288"/>
          <a:stretch>
            <a:fillRect/>
          </a:stretch>
        </p:blipFill>
        <p:spPr bwMode="auto">
          <a:xfrm>
            <a:off x="533400" y="2286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8886" b="26343"/>
          <a:stretch>
            <a:fillRect/>
          </a:stretch>
        </p:blipFill>
        <p:spPr bwMode="auto">
          <a:xfrm>
            <a:off x="609600" y="2133600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5051" t="11785" b="27604"/>
          <a:stretch>
            <a:fillRect/>
          </a:stretch>
        </p:blipFill>
        <p:spPr bwMode="auto">
          <a:xfrm>
            <a:off x="609600" y="44958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05" t="23571" b="17503"/>
          <a:stretch>
            <a:fillRect/>
          </a:stretch>
        </p:blipFill>
        <p:spPr bwMode="auto">
          <a:xfrm>
            <a:off x="609600" y="304800"/>
            <a:ext cx="800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7576" t="26938" b="46124"/>
          <a:stretch>
            <a:fillRect/>
          </a:stretch>
        </p:blipFill>
        <p:spPr bwMode="auto">
          <a:xfrm>
            <a:off x="609600" y="29718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162</TotalTime>
  <Words>638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Rational Numbers CHAPTER 1</vt:lpstr>
      <vt:lpstr>Slide 2</vt:lpstr>
      <vt:lpstr>Properties of Rational Numbers</vt:lpstr>
      <vt:lpstr>Slide 4</vt:lpstr>
      <vt:lpstr>Slide 5</vt:lpstr>
      <vt:lpstr>Slide 6</vt:lpstr>
      <vt:lpstr>Example of Distributive property</vt:lpstr>
      <vt:lpstr>Slide 8</vt:lpstr>
      <vt:lpstr>Slide 9</vt:lpstr>
      <vt:lpstr>Assignment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Numbers CHAPTER 1</dc:title>
  <dc:creator>User</dc:creator>
  <cp:lastModifiedBy>User</cp:lastModifiedBy>
  <cp:revision>18</cp:revision>
  <dcterms:created xsi:type="dcterms:W3CDTF">2006-08-16T00:00:00Z</dcterms:created>
  <dcterms:modified xsi:type="dcterms:W3CDTF">2020-04-02T08:29:33Z</dcterms:modified>
</cp:coreProperties>
</file>